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9856"/>
    <a:srgbClr val="219797"/>
    <a:srgbClr val="E3CD74"/>
    <a:srgbClr val="EEB42D"/>
    <a:srgbClr val="EED4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/>
  </p:normalViewPr>
  <p:slideViewPr>
    <p:cSldViewPr>
      <p:cViewPr varScale="1">
        <p:scale>
          <a:sx n="53" d="100"/>
          <a:sy n="53" d="100"/>
        </p:scale>
        <p:origin x="-151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42888"/>
            <a:ext cx="8610600" cy="1952625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86400" y="2286000"/>
            <a:ext cx="3429000" cy="1554163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477000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362200" y="6477000"/>
            <a:ext cx="4343400" cy="3810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477000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fld id="{A0CB328B-808C-684C-800F-69BA432409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65859-6550-AC4C-A457-8DB03667AB6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897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82563"/>
            <a:ext cx="2019300" cy="58372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82563"/>
            <a:ext cx="5905500" cy="58372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D98E09-3364-4046-8426-A3567437BA0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4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297298-89CE-F04D-AB74-CCA99B85B5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585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36B9E2-92FE-4343-88E4-4F00B31CEA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782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524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BE2BB1-BC93-0347-9DD2-D5C8A16094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84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6E5C25-ED9F-2D4D-BAAB-0EDB7F1DFD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650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43C39D-4968-0E46-B4E9-D60969774C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362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031655-D65B-7948-802C-FAC29CB829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1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52BA1-31BC-C940-9345-440698D088D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32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C4D1-F6F2-C042-B53A-FBCC01A6DA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032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82563"/>
            <a:ext cx="80772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0772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7432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910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D0FD44D1-676F-FA43-B399-30AD6C2C10BD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charset="0"/>
          <a:ea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the four factors of production?</a:t>
            </a:r>
          </a:p>
          <a:p>
            <a:endParaRPr lang="en-US" dirty="0"/>
          </a:p>
          <a:p>
            <a:r>
              <a:rPr lang="en-US" dirty="0" smtClean="0"/>
              <a:t>How do these factors influence production choices made by producers?</a:t>
            </a:r>
          </a:p>
          <a:p>
            <a:endParaRPr lang="en-US" dirty="0"/>
          </a:p>
          <a:p>
            <a:r>
              <a:rPr lang="en-US" dirty="0" smtClean="0"/>
              <a:t>How does scarcity impact these factors of production?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947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your poster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Choose 2 resources that you believe to be the most important. Put a Star by them.</a:t>
            </a:r>
          </a:p>
          <a:p>
            <a:r>
              <a:rPr lang="en-US" sz="2800" dirty="0" smtClean="0"/>
              <a:t>Choose 2 resources that you believe to be the least important. Put a </a:t>
            </a:r>
            <a:r>
              <a:rPr lang="en-US" sz="2800" dirty="0" err="1" smtClean="0"/>
              <a:t>frowny</a:t>
            </a:r>
            <a:r>
              <a:rPr lang="en-US" sz="2800" dirty="0" smtClean="0"/>
              <a:t> face next to them.</a:t>
            </a:r>
          </a:p>
          <a:p>
            <a:r>
              <a:rPr lang="en-US" sz="2800" dirty="0" smtClean="0"/>
              <a:t>Choose 2 resources you believe to be the most inexpensive for their importance. Put a smiley face next to them.</a:t>
            </a:r>
          </a:p>
          <a:p>
            <a:r>
              <a:rPr lang="en-US" sz="2800" dirty="0" smtClean="0"/>
              <a:t>Choose 2 resources you believe to be the most expensive but necessary. Put a $ next to them. </a:t>
            </a:r>
          </a:p>
        </p:txBody>
      </p:sp>
    </p:spTree>
    <p:extLst>
      <p:ext uri="{BB962C8B-B14F-4D97-AF65-F5344CB8AC3E}">
        <p14:creationId xmlns:p14="http://schemas.microsoft.com/office/powerpoint/2010/main" val="2260892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Influences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Scarcity</a:t>
            </a:r>
          </a:p>
          <a:p>
            <a:pPr lvl="1"/>
            <a:r>
              <a:rPr lang="en-US" dirty="0" smtClean="0"/>
              <a:t>Inverse economic relationship</a:t>
            </a:r>
          </a:p>
          <a:p>
            <a:r>
              <a:rPr lang="en-US" dirty="0" smtClean="0"/>
              <a:t>Opportunity Cost</a:t>
            </a:r>
          </a:p>
          <a:p>
            <a:pPr lvl="1"/>
            <a:r>
              <a:rPr lang="en-US" dirty="0" smtClean="0"/>
              <a:t>Fields </a:t>
            </a:r>
            <a:r>
              <a:rPr lang="en-US" smtClean="0"/>
              <a:t>for farming</a:t>
            </a:r>
            <a:endParaRPr lang="en-US" dirty="0" smtClean="0"/>
          </a:p>
          <a:p>
            <a:r>
              <a:rPr lang="en-US" dirty="0" smtClean="0"/>
              <a:t>Productivity</a:t>
            </a:r>
          </a:p>
          <a:p>
            <a:pPr lvl="1"/>
            <a:r>
              <a:rPr lang="en-US" dirty="0" smtClean="0"/>
              <a:t>Human capital</a:t>
            </a:r>
          </a:p>
          <a:p>
            <a:r>
              <a:rPr lang="en-US" dirty="0" smtClean="0"/>
              <a:t>Profit margin</a:t>
            </a:r>
          </a:p>
          <a:p>
            <a:r>
              <a:rPr lang="en-US" dirty="0" smtClean="0"/>
              <a:t>Minimize scarcity and maximize low cost factors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657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Factors of Production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7400" y="2286000"/>
            <a:ext cx="3048000" cy="1554163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Scarcity and resources</a:t>
            </a:r>
            <a:endParaRPr lang="en-US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249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 Up:</a:t>
            </a:r>
            <a:endParaRPr lang="en-US" dirty="0"/>
          </a:p>
        </p:txBody>
      </p:sp>
      <p:pic>
        <p:nvPicPr>
          <p:cNvPr id="4" name="Content Placeholder 3" descr="Screen Shot 2015-09-09 at 2.42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797" r="-167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72860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 of Production: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800" dirty="0" smtClean="0"/>
              <a:t>Four factors</a:t>
            </a:r>
          </a:p>
          <a:p>
            <a:pPr lvl="1"/>
            <a:r>
              <a:rPr lang="en-US" sz="3800" dirty="0" smtClean="0"/>
              <a:t>Capital Goods</a:t>
            </a:r>
          </a:p>
          <a:p>
            <a:pPr lvl="1"/>
            <a:r>
              <a:rPr lang="en-US" sz="3800" dirty="0" smtClean="0"/>
              <a:t>Labor</a:t>
            </a:r>
          </a:p>
          <a:p>
            <a:pPr lvl="1"/>
            <a:r>
              <a:rPr lang="en-US" sz="3800" dirty="0" smtClean="0"/>
              <a:t>Natural Resources</a:t>
            </a:r>
          </a:p>
          <a:p>
            <a:pPr lvl="1"/>
            <a:r>
              <a:rPr lang="en-US" sz="3800" dirty="0" smtClean="0"/>
              <a:t>Entrepreneurship</a:t>
            </a:r>
          </a:p>
        </p:txBody>
      </p:sp>
    </p:spTree>
    <p:extLst>
      <p:ext uri="{BB962C8B-B14F-4D97-AF65-F5344CB8AC3E}">
        <p14:creationId xmlns:p14="http://schemas.microsoft.com/office/powerpoint/2010/main" val="225981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Capital Goods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Man-made factor of production used by labor in making other products</a:t>
            </a:r>
          </a:p>
          <a:p>
            <a:pPr lvl="1"/>
            <a:r>
              <a:rPr lang="en-US" dirty="0" smtClean="0"/>
              <a:t>Tools</a:t>
            </a:r>
          </a:p>
          <a:p>
            <a:pPr lvl="1"/>
            <a:r>
              <a:rPr lang="en-US" dirty="0" smtClean="0"/>
              <a:t>Factories</a:t>
            </a:r>
          </a:p>
          <a:p>
            <a:pPr lvl="1"/>
            <a:r>
              <a:rPr lang="en-US" dirty="0" smtClean="0"/>
              <a:t>Machines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340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 form of human effort exerted in production</a:t>
            </a:r>
          </a:p>
          <a:p>
            <a:pPr lvl="1"/>
            <a:r>
              <a:rPr lang="en-US" dirty="0" smtClean="0"/>
              <a:t>AKA human resources</a:t>
            </a:r>
          </a:p>
          <a:p>
            <a:pPr lvl="1"/>
            <a:r>
              <a:rPr lang="en-US" dirty="0" smtClean="0"/>
              <a:t>Sound familiar?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637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 form of human effort exerted in production</a:t>
            </a:r>
          </a:p>
          <a:p>
            <a:pPr lvl="1"/>
            <a:r>
              <a:rPr lang="en-US" dirty="0" smtClean="0"/>
              <a:t>AKA human resources</a:t>
            </a:r>
          </a:p>
          <a:p>
            <a:pPr lvl="1"/>
            <a:r>
              <a:rPr lang="en-US" dirty="0" smtClean="0"/>
              <a:t>Sound familiar?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841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Entreprenuership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individual responsible for combining and organizing natural resources, capital goods, and labor to produce a good or service.</a:t>
            </a:r>
          </a:p>
          <a:p>
            <a:pPr lvl="1"/>
            <a:r>
              <a:rPr lang="en-US" dirty="0" smtClean="0"/>
              <a:t>Role could involve assuming the risks of business failure and/or providing the creativity and managerial skills necessary for production to take place.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96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groups</a:t>
            </a:r>
          </a:p>
          <a:p>
            <a:pPr lvl="1"/>
            <a:r>
              <a:rPr lang="en-US" dirty="0" smtClean="0"/>
              <a:t>Organize the terms on your poster considering</a:t>
            </a:r>
          </a:p>
          <a:p>
            <a:pPr lvl="1"/>
            <a:r>
              <a:rPr lang="en-US" dirty="0" smtClean="0"/>
              <a:t>Potential category each </a:t>
            </a:r>
          </a:p>
          <a:p>
            <a:pPr lvl="2"/>
            <a:r>
              <a:rPr lang="en-US" dirty="0" smtClean="0"/>
              <a:t>Restaurant</a:t>
            </a:r>
          </a:p>
          <a:p>
            <a:pPr lvl="2"/>
            <a:r>
              <a:rPr lang="en-US" dirty="0" smtClean="0"/>
              <a:t>Bank</a:t>
            </a:r>
          </a:p>
          <a:p>
            <a:pPr lvl="2"/>
            <a:r>
              <a:rPr lang="en-US" dirty="0" smtClean="0"/>
              <a:t>School</a:t>
            </a:r>
          </a:p>
          <a:p>
            <a:pPr lvl="2"/>
            <a:r>
              <a:rPr lang="en-US" dirty="0" smtClean="0"/>
              <a:t>Textile Factory</a:t>
            </a:r>
          </a:p>
          <a:p>
            <a:pPr lvl="1"/>
            <a:r>
              <a:rPr lang="en-US" dirty="0" smtClean="0"/>
              <a:t>Factor of production</a:t>
            </a:r>
          </a:p>
          <a:p>
            <a:pPr lvl="2"/>
            <a:r>
              <a:rPr lang="en-US" dirty="0" smtClean="0"/>
              <a:t>Natural, Labor, Capital, Entrepreneurship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231793"/>
      </p:ext>
    </p:extLst>
  </p:cSld>
  <p:clrMapOvr>
    <a:masterClrMapping/>
  </p:clrMapOvr>
</p:sld>
</file>

<file path=ppt/theme/theme1.xml><?xml version="1.0" encoding="utf-8"?>
<a:theme xmlns:a="http://schemas.openxmlformats.org/drawingml/2006/main" name="TM01072156">
  <a:themeElements>
    <a:clrScheme name="Default Design 10">
      <a:dk1>
        <a:srgbClr val="336699"/>
      </a:dk1>
      <a:lt1>
        <a:srgbClr val="919191"/>
      </a:lt1>
      <a:dk2>
        <a:srgbClr val="000000"/>
      </a:dk2>
      <a:lt2>
        <a:srgbClr val="8AABC4"/>
      </a:lt2>
      <a:accent1>
        <a:srgbClr val="E1EBEB"/>
      </a:accent1>
      <a:accent2>
        <a:srgbClr val="87A587"/>
      </a:accent2>
      <a:accent3>
        <a:srgbClr val="AAAAAA"/>
      </a:accent3>
      <a:accent4>
        <a:srgbClr val="7B7B7B"/>
      </a:accent4>
      <a:accent5>
        <a:srgbClr val="EEF3F3"/>
      </a:accent5>
      <a:accent6>
        <a:srgbClr val="7A957A"/>
      </a:accent6>
      <a:hlink>
        <a:srgbClr val="91AFFF"/>
      </a:hlink>
      <a:folHlink>
        <a:srgbClr val="F0B614"/>
      </a:folHlink>
    </a:clrScheme>
    <a:fontScheme name="Default Design">
      <a:majorFont>
        <a:latin typeface="Arial Black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665B38"/>
        </a:dk1>
        <a:lt1>
          <a:srgbClr val="FFFFFF"/>
        </a:lt1>
        <a:dk2>
          <a:srgbClr val="000000"/>
        </a:dk2>
        <a:lt2>
          <a:srgbClr val="333333"/>
        </a:lt2>
        <a:accent1>
          <a:srgbClr val="F0ECDA"/>
        </a:accent1>
        <a:accent2>
          <a:srgbClr val="91AA91"/>
        </a:accent2>
        <a:accent3>
          <a:srgbClr val="FFFFFF"/>
        </a:accent3>
        <a:accent4>
          <a:srgbClr val="564C2E"/>
        </a:accent4>
        <a:accent5>
          <a:srgbClr val="F6F4EA"/>
        </a:accent5>
        <a:accent6>
          <a:srgbClr val="839A83"/>
        </a:accent6>
        <a:hlink>
          <a:srgbClr val="B98746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0F5DC"/>
        </a:accent1>
        <a:accent2>
          <a:srgbClr val="91AAFF"/>
        </a:accent2>
        <a:accent3>
          <a:srgbClr val="FFFFE9"/>
        </a:accent3>
        <a:accent4>
          <a:srgbClr val="000000"/>
        </a:accent4>
        <a:accent5>
          <a:srgbClr val="F6F9EB"/>
        </a:accent5>
        <a:accent6>
          <a:srgbClr val="839AE7"/>
        </a:accent6>
        <a:hlink>
          <a:srgbClr val="CD4B0A"/>
        </a:hlink>
        <a:folHlink>
          <a:srgbClr val="D7915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7D8C64"/>
        </a:dk1>
        <a:lt1>
          <a:srgbClr val="FFFFFF"/>
        </a:lt1>
        <a:dk2>
          <a:srgbClr val="000000"/>
        </a:dk2>
        <a:lt2>
          <a:srgbClr val="808080"/>
        </a:lt2>
        <a:accent1>
          <a:srgbClr val="EBEBC8"/>
        </a:accent1>
        <a:accent2>
          <a:srgbClr val="7D917D"/>
        </a:accent2>
        <a:accent3>
          <a:srgbClr val="FFFFFF"/>
        </a:accent3>
        <a:accent4>
          <a:srgbClr val="6A7754"/>
        </a:accent4>
        <a:accent5>
          <a:srgbClr val="F3F3E0"/>
        </a:accent5>
        <a:accent6>
          <a:srgbClr val="718371"/>
        </a:accent6>
        <a:hlink>
          <a:srgbClr val="AFBE00"/>
        </a:hlink>
        <a:folHlink>
          <a:srgbClr val="FF7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82B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698769"/>
        </a:dk1>
        <a:lt1>
          <a:srgbClr val="FFFFFF"/>
        </a:lt1>
        <a:dk2>
          <a:srgbClr val="808000"/>
        </a:dk2>
        <a:lt2>
          <a:srgbClr val="333333"/>
        </a:lt2>
        <a:accent1>
          <a:srgbClr val="BECDA5"/>
        </a:accent1>
        <a:accent2>
          <a:srgbClr val="A55037"/>
        </a:accent2>
        <a:accent3>
          <a:srgbClr val="FFFFFF"/>
        </a:accent3>
        <a:accent4>
          <a:srgbClr val="597259"/>
        </a:accent4>
        <a:accent5>
          <a:srgbClr val="DBE3CF"/>
        </a:accent5>
        <a:accent6>
          <a:srgbClr val="954831"/>
        </a:accent6>
        <a:hlink>
          <a:srgbClr val="F5F5DC"/>
        </a:hlink>
        <a:folHlink>
          <a:srgbClr val="C35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5A58"/>
        </a:dk1>
        <a:lt1>
          <a:srgbClr val="A08C73"/>
        </a:lt1>
        <a:dk2>
          <a:srgbClr val="008080"/>
        </a:dk2>
        <a:lt2>
          <a:srgbClr val="008080"/>
        </a:lt2>
        <a:accent1>
          <a:srgbClr val="D2EBEB"/>
        </a:accent1>
        <a:accent2>
          <a:srgbClr val="CDC873"/>
        </a:accent2>
        <a:accent3>
          <a:srgbClr val="AAC0C0"/>
        </a:accent3>
        <a:accent4>
          <a:srgbClr val="887761"/>
        </a:accent4>
        <a:accent5>
          <a:srgbClr val="E5F3F3"/>
        </a:accent5>
        <a:accent6>
          <a:srgbClr val="BAB568"/>
        </a:accent6>
        <a:hlink>
          <a:srgbClr val="7DB991"/>
        </a:hlink>
        <a:folHlink>
          <a:srgbClr val="F09B3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5A6900"/>
        </a:dk1>
        <a:lt1>
          <a:srgbClr val="666699"/>
        </a:lt1>
        <a:dk2>
          <a:srgbClr val="FF6600"/>
        </a:dk2>
        <a:lt2>
          <a:srgbClr val="3E3E5C"/>
        </a:lt2>
        <a:accent1>
          <a:srgbClr val="EBEBAF"/>
        </a:accent1>
        <a:accent2>
          <a:srgbClr val="B4C3AF"/>
        </a:accent2>
        <a:accent3>
          <a:srgbClr val="B8B8CA"/>
        </a:accent3>
        <a:accent4>
          <a:srgbClr val="4C5900"/>
        </a:accent4>
        <a:accent5>
          <a:srgbClr val="F3F3D4"/>
        </a:accent5>
        <a:accent6>
          <a:srgbClr val="A3B09E"/>
        </a:accent6>
        <a:hlink>
          <a:srgbClr val="FF7300"/>
        </a:hlink>
        <a:folHlink>
          <a:srgbClr val="C8CD4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336699"/>
        </a:dk1>
        <a:lt1>
          <a:srgbClr val="919191"/>
        </a:lt1>
        <a:dk2>
          <a:srgbClr val="000000"/>
        </a:dk2>
        <a:lt2>
          <a:srgbClr val="8AABC4"/>
        </a:lt2>
        <a:accent1>
          <a:srgbClr val="E1EBEB"/>
        </a:accent1>
        <a:accent2>
          <a:srgbClr val="87A587"/>
        </a:accent2>
        <a:accent3>
          <a:srgbClr val="AAAAAA"/>
        </a:accent3>
        <a:accent4>
          <a:srgbClr val="7B7B7B"/>
        </a:accent4>
        <a:accent5>
          <a:srgbClr val="EEF3F3"/>
        </a:accent5>
        <a:accent6>
          <a:srgbClr val="7A957A"/>
        </a:accent6>
        <a:hlink>
          <a:srgbClr val="91AFFF"/>
        </a:hlink>
        <a:folHlink>
          <a:srgbClr val="F0B614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TM01072156</Template>
  <TotalTime>347</TotalTime>
  <Words>282</Words>
  <Application>Microsoft Macintosh PowerPoint</Application>
  <PresentationFormat>On-screen Show (4:3)</PresentationFormat>
  <Paragraphs>55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Arial Black</vt:lpstr>
      <vt:lpstr>TM01072156</vt:lpstr>
      <vt:lpstr>Essential Questions:</vt:lpstr>
      <vt:lpstr>Factors of Production</vt:lpstr>
      <vt:lpstr>Warm Up:</vt:lpstr>
      <vt:lpstr>Factors of Production: </vt:lpstr>
      <vt:lpstr>Capital Goods</vt:lpstr>
      <vt:lpstr>Labor</vt:lpstr>
      <vt:lpstr>Natural Resources</vt:lpstr>
      <vt:lpstr>Entreprenuership</vt:lpstr>
      <vt:lpstr>Activity</vt:lpstr>
      <vt:lpstr>Code your poster</vt:lpstr>
      <vt:lpstr>Influences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Warm Up:</dc:title>
  <dc:subject/>
  <dc:creator/>
  <cp:keywords/>
  <dc:description/>
  <cp:lastModifiedBy>Jon  Poole</cp:lastModifiedBy>
  <cp:revision>7</cp:revision>
  <cp:lastPrinted>1601-01-01T00:00:00Z</cp:lastPrinted>
  <dcterms:created xsi:type="dcterms:W3CDTF">1601-01-01T00:00:00Z</dcterms:created>
  <dcterms:modified xsi:type="dcterms:W3CDTF">2015-09-10T02:15:44Z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TC010721561033</vt:lpwstr>
  </property>
</Properties>
</file>